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handoutMasterIdLst>
    <p:handoutMasterId r:id="rId40"/>
  </p:handoutMasterIdLst>
  <p:sldIdLst>
    <p:sldId id="420" r:id="rId2"/>
    <p:sldId id="425" r:id="rId3"/>
    <p:sldId id="584" r:id="rId4"/>
    <p:sldId id="589" r:id="rId5"/>
    <p:sldId id="590" r:id="rId6"/>
    <p:sldId id="551" r:id="rId7"/>
    <p:sldId id="593" r:id="rId8"/>
    <p:sldId id="876" r:id="rId9"/>
    <p:sldId id="881" r:id="rId10"/>
    <p:sldId id="912" r:id="rId11"/>
    <p:sldId id="882" r:id="rId12"/>
    <p:sldId id="878" r:id="rId13"/>
    <p:sldId id="879" r:id="rId14"/>
    <p:sldId id="880" r:id="rId15"/>
    <p:sldId id="914" r:id="rId16"/>
    <p:sldId id="1985" r:id="rId17"/>
    <p:sldId id="915" r:id="rId18"/>
    <p:sldId id="916" r:id="rId19"/>
    <p:sldId id="1976" r:id="rId20"/>
    <p:sldId id="424" r:id="rId21"/>
    <p:sldId id="591" r:id="rId22"/>
    <p:sldId id="1977" r:id="rId23"/>
    <p:sldId id="1978" r:id="rId24"/>
    <p:sldId id="1979" r:id="rId25"/>
    <p:sldId id="1955" r:id="rId26"/>
    <p:sldId id="592" r:id="rId27"/>
    <p:sldId id="439" r:id="rId28"/>
    <p:sldId id="1959" r:id="rId29"/>
    <p:sldId id="1957" r:id="rId30"/>
    <p:sldId id="908" r:id="rId31"/>
    <p:sldId id="1973" r:id="rId32"/>
    <p:sldId id="1975" r:id="rId33"/>
    <p:sldId id="1974" r:id="rId34"/>
    <p:sldId id="438" r:id="rId35"/>
    <p:sldId id="1988" r:id="rId36"/>
    <p:sldId id="1986" r:id="rId37"/>
    <p:sldId id="1987" r:id="rId38"/>
  </p:sldIdLst>
  <p:sldSz cx="12192000" cy="6858000"/>
  <p:notesSz cx="7315200" cy="96012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00"/>
    <a:srgbClr val="3333FF"/>
    <a:srgbClr val="FF3300"/>
    <a:srgbClr val="CC00CC"/>
    <a:srgbClr val="FFCC00"/>
    <a:srgbClr val="FF505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2" autoAdjust="0"/>
    <p:restoredTop sz="91429" autoAdjust="0"/>
  </p:normalViewPr>
  <p:slideViewPr>
    <p:cSldViewPr>
      <p:cViewPr>
        <p:scale>
          <a:sx n="87" d="100"/>
          <a:sy n="87" d="100"/>
        </p:scale>
        <p:origin x="1712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5575B08-46AD-4D8B-930A-A5E4BB2BB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5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07T22:02:00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4358 24575,'6'2'0,"0"-1"0,-3 4 0,0-1 0,-3 1 0,0 1 0,0 0 0,2-3 0,20-16 0,-11 6 0,14-10 0,-19 15 0,-3-1 0,3 2 0,3-5 0,-1 3 0,10-4 0,-11 1 0,14 0 0,51-22 0,-38 16 0,38-13 0,-50 16 0,-12 7 0,21-10 0,-22 8 0,15-9 0,-13 9 0,5-7 0,-5 9 0,4-9 0,-8 9 0,15-9 0,-14 6 0,20-7 0,-12 4 0,5-2 0,-5 6 0,3-4 0,0 0 0,1 1 0,-7-2 0,-4 5 0,-2-2 0,11-1 0,-10 4 0,13-3 0,-16 2 0,15-5 0,-14 5 0,11-5 0,-10 5 0,15-9 0,-9 5 0,26-15 0,-21 14 0,24-17 0,-20 16 0,18-16 0,-19 16 0,23-17 0,-22 17 0,27-17 0,-23 13 0,27-14 0,-30 14 0,33-10 0,-37 15 0,35-15 0,-35 15 0,26-14 0,-28 14 0,23-8 0,-26 10 0,24-7 0,-24 6 0,22-8 0,-20 7 0,20-7 0,-19 8 0,19-9 0,-19 9 0,15-12 0,-19 12 0,22-8 0,-21 5 0,32-10 0,-27 8 0,27-10 0,-29 15 0,26-13 0,-24 13 0,28-16 0,-29 11 0,30-15 0,-30 15 0,30-14 0,-30 15 0,26-16 0,-27 15 0,22-13 0,-21 17 0,21-18 0,-22 18 0,29-17 0,-27 16 0,17-10 0,-21 13 0,17-13 0,-14 11 0,21-14 0,-23 15 0,17-12 0,-17 12 0,17-15 0,-20 14 0,18-17 0,-21 18 0,18-15 0,-20 15 0,11-7 0,-3 2 0,-2-1 0,15-8 0,-17 10 0,10-7 0,-3-1 0,0 4 0,14-10 0,-5 2 0,10-1 0,-12 3 0,3 3 0,-17 8 0,1 0 0,0-2 0,1 3 0,18-13 0,-2-2 0,-3 7 0,-5-1 0,-6 10 0,8-5 0,0 0 0,5-5 0,-14 14 0,13-10 0,-18 10 0,15-5 0,-5 0 0,0 2 0,12-8 0,-3 4 0,-2-2 0,2 0 0,-8 7 0,17-13 0,-10 11 0,18-14 0,-26 17 0,7-6 0,-3 5 0,7-10 0,12-2 0,-10 5 0,6-2 0,-22 12 0,12-6 0,-13 6 0,11-3 0,4 0 0,6-1 0,8-2 0,-2 3 0,-1 0 0,1 3 0,-13-3 0,-4 7 0,7-4 0,9 4 0,3 0 0,10 0 0,5 0 0,-20 0 0,22 0 0,-44 0 0,15 0 0,-13 0 0,34 3 0,-28 1 0,30 3 0,-39-3 0,6 1 0,10-1 0,-14 3 0,30 3 0,-16-2 0,-3-1 0,2-1 0,-18-2 0,9 3 0,4 2 0,-8-4 0,6 7 0,-17-11 0,16 11 0,-11-8 0,15 6 0,-15-4 0,11 4 0,-15-6 0,12 8 0,-13-11 0,7 8 0,1 0 0,14 8 0,-11-2 0,8 3 0,-20-14 0,9 8 0,1-2 0,10 7 0,-9-3 0,9 4 0,2-2 0,-10-2 0,10 4 0,-21-11 0,9 5 0,-8-5 0,8 5 0,-9-5 0,9 5 0,-8-5 0,18 9 0,-18-8 0,15 7 0,-13-11 0,8 10 0,-4-12 0,7 16 0,-10-13 0,13 10 0,-17-8 0,17 9 0,-16-8 0,12 7 0,-13-8 0,13 9 0,-12-9 0,15 14 0,-16-12 0,13 11 0,-13-12 0,9 10 0,-6-10 0,5 7 0,-5-4 0,7 7 0,-9-6 0,11 9 0,-12-13 0,10 13 0,-10-12 0,10 12 0,-10-10 0,10 8 0,-10-8 0,10 10 0,-10-12 0,13 18 0,-12-17 0,9 11 0,-11-11 0,8 9 0,-7-7 0,10 9 0,-10-14 0,10 15 0,-10-14 0,10 13 0,-10-13 0,10 10 0,-7-10 0,7 10 0,-3-10 0,4 10 0,-8-10 0,7 7 0,-10-8 0,9 5 0,-9-4 0,10 9 0,-10-8 0,10 11 0,-11-12 0,8 7 0,-8-8 0,9 6 0,-8-6 0,7 5 0,-1-2 0,3 4 0,4-1 0,11 9 0,-11-9 0,17 12 0,-22-16 0,20 13 0,-18-12 0,25 16 0,-25-16 0,30 13 0,-30-14 0,32 14 0,-31-13 0,26 9 0,-27-11 0,14 2 0,-16-3 0,6 0 0,-11 0 0,10-1 0,-12-2 0,12 2 0,-13-2 0,10 2 0,-10 0 0,9 1 0,-9-4 0,10 3 0,-10-2 0,10 2 0,-11-2 0,18 2 0,-16-3 0,12 1 0,-14 2 0,14-3 0,-11 1 0,17 2 0,-18-6 0,16 3 0,-17 0 0,17-2 0,-16 2 0,15 0 0,-15-3 0,16 4 0,-13-4 0,10 0 0,-7 3 0,3-2 0,-6 2 0,8-3 0,-11 0 0,11 0 0,-12 0 0,13 0 0,-12 0 0,12 0 0,-13 0 0,10 0 0,-11 0 0,11 0 0,-10 0 0,13 0 0,-12 0 0,12 0 0,-13 0 0,10 0 0,-10 0 0,9 0 0,-9 0 0,10 0 0,-10 0 0,10 0 0,-11 0 0,14-3 0,-13 2 0,13-5 0,-13 6 0,13-6 0,-12 2 0,15-3 0,-15 3 0,12-5 0,-13 8 0,10-8 0,-10 8 0,9-4 0,-12 1 0,12-3 0,-12 4 0,10-6 0,-8 8 0,8-11 0,-7 11 0,10-10 0,-11 9 0,5-6 0,-5 7 0,7-8 0,-5 8 0,8-10 0,-10 9 0,5-6 0,-5 4 0,5-2 0,-5 2 0,2-1 0,-3 1 0,1 1 0,-4-3 0,-1 3 0,-2 0 0,0 0 0</inkml:trace>
  <inkml:trace contextRef="#ctx0" brushRef="#br0" timeOffset="7329">8441 3709 24575,'6'-3'0,"1"2"0,-1-4 0,0 1 0,4-3 0,1 1 0,22-14 0,-8 3 0,22-11 0,-27 13 0,13-3 0,-24 13 0,9-7 0,-12 9 0,0-1 0,3-4 0,-3 6 0,0-6 0,0 7 0,-3-4 0,1 1 0,1-2 0,-1 2 0,2-4 0,0 4 0,-2-5 0,1 5 0,-1-1 0,2 2 0,3-7 0,-3 6 0,6-13 0,-4 14 0,1-14 0,-3 13 0,3-8 0,-2 7 0,2-6 0,-3 7 0,1-8 0,-1 7 0,0-6 0,1 7 0,2-8 0,-2 7 0,2-6 0,-3 9 0,1-9 0,-1 9 0,0-6 0,0 4 0,0-2 0,0 3 0,0-6 0,1 8 0,-1-10 0,0 9 0,0-6 0,-2 4 0,4-2 0,-6-1 0,6 1 0,-5 2 0,7-5 0,-4 5 0,1-5 0,-2 6 0,-1-6 0,2 8 0,1-11 0,-1 8 0,0-2 0,-3 0 0,3 3 0,-3-4 0,3 1 0,0 0 0,1-3 0,-1 2 0,-3-2 0,3 6 0,-3-6 0,1 5 0,1-6 0,-1 7 0,5-9 0,-2 7 0,2-7 0,-3 6 0,-3-3 0,3 2 0,-3-5 0,1 5 0,4-5 0,-6 5 0,9-8 0,-7 7 0,8-10 0,-8 10 0,8-10 0,-8 13 0,8-13 0,-5 10 0,6-11 0,-6 8 0,8-11 0,-10 13 0,13-12 0,-16 13 0,18-13 0,-18 13 0,18-13 0,-18 13 0,13-7 0,-11 7 0,8-7 0,-5 7 0,5-10 0,-8 11 0,8-8 0,-8 7 0,8-7 0,-8 7 0,7-10 0,-6 10 0,7-10 0,-5 7 0,8-11 0,-6 7 0,6-4 0,-11 5 0,13-5 0,-11 3 0,12-6 0,-10 7 0,7-7 0,-9 6 0,11-9 0,-12 12 0,14-12 0,-11 13 0,10-14 0,-10 14 0,11-13 0,-8 13 0,8-10 0,-8 10 0,11-16 0,-10 18 0,10-22 0,-11 23 0,11-16 0,-13 16 0,12-12 0,-13 10 0,10-8 0,-10 4 0,10-4 0,-9 4 0,8-4 0,-8 4 0,9-7 0,-10 10 0,10-13 0,-10 16 0,14-19 0,-14 15 0,11-12 0,-12 13 0,12-13 0,-10 15 0,19-25 0,-18 22 0,18-20 0,-16 21 0,11-14 0,-8 14 0,4-14 0,-8 14 0,11-14 0,-13 14 0,17-14 0,-14 10 0,14-10 0,-13 10 0,15-11 0,-18 15 0,19-13 0,-17 15 0,11-18 0,-8 17 0,7-23 0,-10 23 0,7-17 0,-12 19 0,12-13 0,-11 14 0,10-11 0,-10 8 0,7-5 0,-7 5 0,10-7 0,-11 10 0,12-14 0,-12 14 0,12-17 0,-11 16 0,10-16 0,-7 16 0,12-20 0,-11 19 0,14-25 0,-14 21 0,24-29 0,-17 28 0,20-27 0,-26 28 0,23-23 0,-22 21 0,22-18 0,-20 18 0,21-18 0,-20 21 0,22-23 0,-21 25 0,18-25 0,-20 23 0,21-20 0,-24 19 0,22-15 0,-22 17 0,26-21 0,-21 19 0,18-15 0,-23 17 0,29-15 0,-25 10 0,32-13 0,-31 17 0,21-13 0,-22 16 0,19-13 0,-19 15 0,16-15 0,-20 14 0,15-11 0,-19 13 0,19-9 0,-16 8 0,10-5 0,-11 6 0,10-5 0,-11 7 0,17-10 0,-18 11 0,16-9 0,-17 6 0,11-2 0,-9 2 0,12-6 0,-9 8 0,15-10 0,-20 11 0,20-9 0,-18 8 0,22-7 0,-23 10 0,32-11 0,-18 9 0,12-6 0,-14 6 0,6-6 0,-10 9 0,26-9 0,-24 6 0,30-3 0,-30 0 0,23 3 0,-25-3 0,15 7 0,-16-4 0,17 1 0,-17 2 0,17-2 0,-17 3 0,17 0 0,-17 0 0,20 0 0,-19 0 0,23 0 0,-26 0 0,30 0 0,-29 0 0,25 3 0,-24-2 0,26 9 0,-26-9 0,22 9 0,-29-10 0,23 10 0,-19-5 0,23 8 0,-23-8 0,18 7 0,-21-11 0,18 11 0,-16-7 0,14 5 0,-11-3 0,11 3 0,-11-5 0,14 7 0,-16-8 0,19 9 0,-23-6 0,22 8 0,-18-9 0,16 8 0,-17-9 0,13 4 0,-17-3 0,17 4 0,-17-3 0,14 3 0,-15-4 0,11 3 0,-10-2 0,10 5 0,-11-8 0,8 8 0,-8-8 0,6 5 0,-6-2 0,5-1 0,-8 0 0,7 1 0,-7-4 0,8 6 0,-8-5 0,11 8 0,-11-5 0,11 2 0,-10-2 0,6 2 0,-7-2 0,5 2 0,-3-3 0,0 0 0,-3 0 0,3-3 0,-3 0 0,1-3 0,-2 0 0</inkml:trace>
  <inkml:trace contextRef="#ctx0" brushRef="#br0" timeOffset="15110">13607 432 24575,'6'0'0,"0"0"0,1 0 0,3 0 0,-3 3 0,3 1 0,5 2 0,-6 1 0,21 5 0,-20-7 0,22 6 0,-23-7 0,14 2 0,-12 0 0,1-2 0,-3 1 0,-3-4 0,3 8 0,-3-5 0,3 2 0,-5-1 0,4-4 0,-7 5 0,7-5 0,-4 1 0,-1 1 0,2-2 0,-1 1 0,2-2 0,0 3 0,0-2 0,0 1 0,-3 1 0,2-2 0,2 5 0,-1-6 0,1 6 0,-2-5 0,1 4 0,1-4 0,2 2 0,-3-1 0,0-1 0,0 2 0,3 0 0,-2-3 0,8 9 0,-8-8 0,11 11 0,-7-11 0,8 10 0,-8-9 0,7 6 0,-10-7 0,12 8 0,-11-8 0,15 11 0,-12-8 0,17 9 0,-16-5 0,16 2 0,-20-4 0,26 7 0,-21-4 0,22 6 0,-21-7 0,14 5 0,-16-6 0,19 9 0,-19-7 0,19 10 0,-15-11 0,19 12 0,-19-9 0,22 10 0,-25-10 0,25 12 0,-25-11 0,31 18 0,-26-16 0,28 15 0,-30-19 0,28 17 0,-27-18 0,25 21 0,-25-20 0,21 19 0,-22-16 0,23 10 0,-23-8 0,19 5 0,-20-5 0,20 5 0,-19-5 0,29 9 0,-27-8 0,27 7 0,-25-11 0,19 11 0,-14-13 0,8 13 0,-10-14 0,20 17 0,-20-15 0,25 18 0,-31-19 0,18 12 0,-20-10 0,13 8 0,-13-9 0,13 11 0,-13-13 0,24 18 0,-22-18 0,34 18 0,-33-14 0,37 15 0,-33-15 0,36 18 0,-35-20 0,22 15 0,-30-14 0,13 7 0,-16-7 0,8 6 0,-13-10 0,13 10 0,-12-10 0,15 10 0,-15-10 0,16 14 0,-16-14 0,12 17 0,-13-16 0,10 12 0,-10-13 0,10 17 0,-10-16 0,17 26 0,-12-25 0,10 18 0,-12-19 0,11 19 0,-13-18 0,19 22 0,-19-20 0,16 14 0,-15-11 0,11 8 0,-13-12 0,10 10 0,-10-12 0,11 15 0,-12-15 0,12 19 0,-11-18 0,14 21 0,-10-18 0,17 23 0,-12-19 0,12 15 0,-17-20 0,10 13 0,-14-16 0,10 12 0,-10-10 0,13 11 0,-12-10 0,16 17 0,-12-16 0,24 24 0,-14-15 0,30 20 0,-24-14 0,24 15 0,-26-20 0,22 17 0,-30-22 0,30 29 0,-33-28 0,20 20 0,-21-23 0,22 31 0,-17-26 0,32 42 0,-33-39 0,27 29 0,-28-30 0,19 17 0,-21-24 0,17 14 0,-16-15 0,19 16 0,-18-15 0,30 22 0,-20-19 0,40 29 0,-34-27 0,47 30 0,-50-35 0,40 26 0,-43-31 0,24 20 0,-26-21 0,23 13 0,-23-14 0,27 12 0,-30-12 0,33 9 0,-37-11 0,37 4 0,-33-3 0,30-1 0,-27-2 0,23 1 0,-27-5 0,26 2 0,-30-3 0,32 0 0,-31 0 0,24 0 0,-26 0 0,34-3 0,-26 2 0,42-9 0,-39 5 0,42-10 0,-40 9 0,44-8 0,-45 12 0,41-9 0,-42 11 0,37-4 0,-36 4 0,35 0 0,-35 0 0,36 0 0,-37 0 0,33 0 0,-38 0 0,25 0 0,-31 0 0,25 9 0,-27-4 0,20 11 0,-27-8 0,27 11 0,-23-10 0,25 13 0,-17-11 0,7 6 0,-5-6 0,0 4 0,-10-6 0,10 6 0,-11-11 0,7 7 0,-6-6 0,12 10 0,-14-10 0,22 11 0,-23-12 0,26 5 0,-22-2 0,19 0 0,-16-3 0,9 2 0,-13-6 0,20 7 0,-22-4 0,33 1 0,-28 2 0,36-5 0,-31 2 0,35 0 0,-31-2 0,28 3 0,-30-4 0,22 0 0,-26 0 0,22 0 0,-26 0 0,24 3 0,-28-2 0,24 2 0,-21-3 0,23 3 0,-18 1 0,25 6 0,-25-2 0,26 9 0,-27-8 0,22 10 0,-17-10 0,19 11 0,-20-11 0,16 10 0,-24-7 0,19 8 0,-19-8 0,20 10 0,-17-10 0,17 11 0,-20-8 0,19 5 0,-23-8 0,22 9 0,-18-12 0,12 9 0,-13-10 0,12 7 0,-11-7 0,20 11 0,-17-10 0,17 7 0,-20-9 0,15 6 0,-19-8 0,12 3 0,-13-4 0,9 2 0,-9-2 0,4 2 0,-6-6 0,3 3 0,-2 0 0,2-3 0,-3 3 0,6-3 0,-5 0 0,8 0 0,-8 0 0,2 0 0,-3 0 0,0 0 0,0 0 0,0 0 0,0 0 0,3 0 0,-2 0 0,11-3 0,-5 2 0,18-11 0,-14 7 0,22-12 0,-22 10 0,27-7 0,-26 9 0,26-8 0,-27 12 0,15-8 0,-19 8 0,8-5 0,-13 5 0,6-4 0,-9 1 0,0-2 0,-5 0 0,0 2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07T22:02:42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07T22:03:1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  <inkml:trace contextRef="#ctx0" brushRef="#br0" timeOffset="203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016E5B8-84E2-41A6-BF9C-3B5D6FF8B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E5B8-84E2-41A6-BF9C-3B5D6FF8B3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6E5B8-84E2-41A6-BF9C-3B5D6FF8B3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8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86540-E7E5-4035-B3A9-619E9CD31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79E1E-EA53-4C52-A513-12A0AFC72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93BC6-8BD3-4307-B7BA-0EC52950E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C9B28-9F47-4DDC-BFFB-AA4E94F3C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EDE7A-BE37-4525-8BB8-DC7A59BCFF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A3ABF-B740-4DA3-9529-16126B0F8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5E7F-2680-4FC9-9372-7AE6CC7ED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319E3-2F30-4D52-AA10-F8F0BCA2C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33E5C-B52E-485F-9E01-581EEDAEA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5A28-0464-4A2D-827A-E78B00E72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80A26-0864-467B-9F79-81BF5CC30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0B6F0654-B567-45D8-9F83-E7FA56350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19.png"/><Relationship Id="rId10" Type="http://schemas.openxmlformats.org/officeDocument/2006/relationships/image" Target="../media/image40.emf"/><Relationship Id="rId4" Type="http://schemas.openxmlformats.org/officeDocument/2006/relationships/image" Target="../media/image35.emf"/><Relationship Id="rId9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18" Type="http://schemas.openxmlformats.org/officeDocument/2006/relationships/image" Target="../media/image71.emf"/><Relationship Id="rId3" Type="http://schemas.openxmlformats.org/officeDocument/2006/relationships/image" Target="../media/image56.emf"/><Relationship Id="rId21" Type="http://schemas.openxmlformats.org/officeDocument/2006/relationships/image" Target="../media/image74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17" Type="http://schemas.openxmlformats.org/officeDocument/2006/relationships/image" Target="../media/image70.emf"/><Relationship Id="rId2" Type="http://schemas.openxmlformats.org/officeDocument/2006/relationships/image" Target="../media/image55.emf"/><Relationship Id="rId16" Type="http://schemas.openxmlformats.org/officeDocument/2006/relationships/image" Target="../media/image69.emf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24" Type="http://schemas.openxmlformats.org/officeDocument/2006/relationships/image" Target="../media/image77.emf"/><Relationship Id="rId5" Type="http://schemas.openxmlformats.org/officeDocument/2006/relationships/image" Target="../media/image58.emf"/><Relationship Id="rId15" Type="http://schemas.openxmlformats.org/officeDocument/2006/relationships/image" Target="../media/image68.emf"/><Relationship Id="rId23" Type="http://schemas.openxmlformats.org/officeDocument/2006/relationships/image" Target="../media/image76.emf"/><Relationship Id="rId10" Type="http://schemas.openxmlformats.org/officeDocument/2006/relationships/image" Target="../media/image63.emf"/><Relationship Id="rId19" Type="http://schemas.openxmlformats.org/officeDocument/2006/relationships/image" Target="../media/image72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Relationship Id="rId14" Type="http://schemas.openxmlformats.org/officeDocument/2006/relationships/image" Target="../media/image67.emf"/><Relationship Id="rId22" Type="http://schemas.openxmlformats.org/officeDocument/2006/relationships/image" Target="../media/image7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18" Type="http://schemas.openxmlformats.org/officeDocument/2006/relationships/image" Target="../media/image71.emf"/><Relationship Id="rId3" Type="http://schemas.openxmlformats.org/officeDocument/2006/relationships/image" Target="../media/image56.emf"/><Relationship Id="rId21" Type="http://schemas.openxmlformats.org/officeDocument/2006/relationships/image" Target="../media/image74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17" Type="http://schemas.openxmlformats.org/officeDocument/2006/relationships/image" Target="../media/image70.emf"/><Relationship Id="rId2" Type="http://schemas.openxmlformats.org/officeDocument/2006/relationships/image" Target="../media/image55.emf"/><Relationship Id="rId16" Type="http://schemas.openxmlformats.org/officeDocument/2006/relationships/image" Target="../media/image69.emf"/><Relationship Id="rId20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24" Type="http://schemas.openxmlformats.org/officeDocument/2006/relationships/image" Target="../media/image77.emf"/><Relationship Id="rId5" Type="http://schemas.openxmlformats.org/officeDocument/2006/relationships/image" Target="../media/image58.emf"/><Relationship Id="rId15" Type="http://schemas.openxmlformats.org/officeDocument/2006/relationships/image" Target="../media/image68.emf"/><Relationship Id="rId23" Type="http://schemas.openxmlformats.org/officeDocument/2006/relationships/image" Target="../media/image76.emf"/><Relationship Id="rId10" Type="http://schemas.openxmlformats.org/officeDocument/2006/relationships/image" Target="../media/image63.emf"/><Relationship Id="rId19" Type="http://schemas.openxmlformats.org/officeDocument/2006/relationships/image" Target="../media/image72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Relationship Id="rId14" Type="http://schemas.openxmlformats.org/officeDocument/2006/relationships/image" Target="../media/image67.emf"/><Relationship Id="rId22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layground.tensorflow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20" Type="http://schemas.openxmlformats.org/officeDocument/2006/relationships/image" Target="../media/image16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NULL"/><Relationship Id="rId4" Type="http://schemas.openxmlformats.org/officeDocument/2006/relationships/image" Target="../media/image22.emf"/><Relationship Id="rId9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NULL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Optimization and Neural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Mesut </a:t>
            </a:r>
            <a:r>
              <a:rPr lang="en-US" sz="2400" dirty="0" err="1">
                <a:latin typeface="Calibri"/>
                <a:cs typeface="Calibri"/>
              </a:rPr>
              <a:t>Xiaocheng</a:t>
            </a:r>
            <a:r>
              <a:rPr lang="en-US" sz="2400" dirty="0">
                <a:latin typeface="Calibri"/>
                <a:cs typeface="Calibri"/>
              </a:rPr>
              <a:t> Yang, Carl Qi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  <p:pic>
        <p:nvPicPr>
          <p:cNvPr id="8" name="Picture 7" descr="NeuralNets2.png">
            <a:extLst>
              <a:ext uri="{FF2B5EF4-FFF2-40B4-BE49-F238E27FC236}">
                <a16:creationId xmlns:a16="http://schemas.microsoft.com/office/drawing/2014/main" id="{4049D18A-760C-3E4F-99EF-4C11599E0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2" y="2133600"/>
            <a:ext cx="4908174" cy="35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9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D5CF-928F-E444-8F15-487153C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Ascent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E9A0-032E-4A49-B54E-78D59928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023600" cy="4729164"/>
          </a:xfrm>
        </p:spPr>
        <p:txBody>
          <a:bodyPr/>
          <a:lstStyle/>
          <a:p>
            <a:r>
              <a:rPr lang="en-US" sz="2800" dirty="0"/>
              <a:t>Perform update in uphill direction for each coordinate</a:t>
            </a:r>
          </a:p>
          <a:p>
            <a:r>
              <a:rPr lang="en-US" sz="2800" dirty="0"/>
              <a:t>The steeper the slope (i.e. the higher the derivative) the bigger the step for that coordinate</a:t>
            </a:r>
          </a:p>
          <a:p>
            <a:pPr lvl="4"/>
            <a:endParaRPr lang="en-US" sz="600" dirty="0"/>
          </a:p>
          <a:p>
            <a:r>
              <a:rPr lang="en-US" sz="2800" dirty="0"/>
              <a:t>E.g., consider: </a:t>
            </a:r>
          </a:p>
          <a:p>
            <a:pPr lvl="2"/>
            <a:endParaRPr lang="en-US" sz="2000" dirty="0"/>
          </a:p>
          <a:p>
            <a:pPr lvl="2"/>
            <a:r>
              <a:rPr lang="en-US" dirty="0"/>
              <a:t>  Updates:</a:t>
            </a:r>
          </a:p>
          <a:p>
            <a:pPr lvl="2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E52C4-0345-EE42-99F8-6B607D29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40653"/>
            <a:ext cx="1500909" cy="388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FE6BB1-4EEA-B04B-94F8-6BB99782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323123"/>
            <a:ext cx="4150639" cy="772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A974-3857-CC46-A04C-A4109C245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60" y="4301683"/>
            <a:ext cx="4150639" cy="7728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F947A6-C2E1-DF4A-BB48-5148E0F6CBC4}"/>
              </a:ext>
            </a:extLst>
          </p:cNvPr>
          <p:cNvSpPr txBox="1">
            <a:spLocks/>
          </p:cNvSpPr>
          <p:nvPr/>
        </p:nvSpPr>
        <p:spPr bwMode="auto">
          <a:xfrm>
            <a:off x="6408345" y="3840278"/>
            <a:ext cx="5029200" cy="24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2400" kern="0" dirty="0"/>
              <a:t>Updates in vector notation:</a:t>
            </a:r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lvl="1"/>
            <a:endParaRPr lang="en-US" sz="2400" kern="0" dirty="0"/>
          </a:p>
          <a:p>
            <a:pPr marL="457176" lvl="1" indent="0">
              <a:buNone/>
            </a:pPr>
            <a:r>
              <a:rPr lang="en-US" sz="2400" kern="0" dirty="0"/>
              <a:t>	with:</a:t>
            </a:r>
            <a:endParaRPr lang="en-US" sz="200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DEC55-5EE0-084E-909E-944474C06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632052"/>
            <a:ext cx="2888532" cy="32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B0FEF9-D237-3B4C-A4A4-C83595184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5456736"/>
            <a:ext cx="2294022" cy="781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DB8272-6D62-2845-BEF2-B1B77819EB4A}"/>
              </a:ext>
            </a:extLst>
          </p:cNvPr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= gradient</a:t>
            </a:r>
          </a:p>
        </p:txBody>
      </p:sp>
    </p:spTree>
    <p:extLst>
      <p:ext uri="{BB962C8B-B14F-4D97-AF65-F5344CB8AC3E}">
        <p14:creationId xmlns:p14="http://schemas.microsoft.com/office/powerpoint/2010/main" val="28112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601" y="1092201"/>
            <a:ext cx="10058400" cy="4930776"/>
          </a:xfrm>
        </p:spPr>
        <p:txBody>
          <a:bodyPr/>
          <a:lstStyle/>
          <a:p>
            <a:r>
              <a:rPr lang="en-US" sz="2400" dirty="0"/>
              <a:t>Idea: </a:t>
            </a:r>
          </a:p>
          <a:p>
            <a:pPr lvl="1"/>
            <a:r>
              <a:rPr lang="en-US" sz="2400" dirty="0"/>
              <a:t>Start somewhere</a:t>
            </a:r>
          </a:p>
          <a:p>
            <a:pPr lvl="1"/>
            <a:r>
              <a:rPr lang="en-US" sz="2400" dirty="0"/>
              <a:t>Repeat:  Take a step in the gradient direction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Ascent</a:t>
            </a:r>
          </a:p>
        </p:txBody>
      </p:sp>
      <p:pic>
        <p:nvPicPr>
          <p:cNvPr id="8" name="Picture 7" descr="grad_desc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"/>
          <a:stretch/>
        </p:blipFill>
        <p:spPr>
          <a:xfrm>
            <a:off x="2769405" y="2743200"/>
            <a:ext cx="6069795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3616" y="6539965"/>
            <a:ext cx="2397557" cy="3231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500" dirty="0"/>
              <a:t>Figure source: </a:t>
            </a:r>
            <a:r>
              <a:rPr lang="en-US" sz="1500" dirty="0" err="1"/>
              <a:t>Mathworks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3952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Steepest Direction?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11379200" cy="3505200"/>
          </a:xfrm>
        </p:spPr>
        <p:txBody>
          <a:bodyPr/>
          <a:lstStyle/>
          <a:p>
            <a:r>
              <a:rPr lang="en-US" sz="2400" dirty="0"/>
              <a:t>First-Order Taylor Expansion:</a:t>
            </a:r>
          </a:p>
          <a:p>
            <a:endParaRPr lang="en-US" sz="2400" dirty="0"/>
          </a:p>
          <a:p>
            <a:r>
              <a:rPr lang="en-US" sz="2400" dirty="0"/>
              <a:t>Steepest Ascent Direction:</a:t>
            </a:r>
          </a:p>
          <a:p>
            <a:endParaRPr lang="en-US" sz="2400" dirty="0"/>
          </a:p>
          <a:p>
            <a:r>
              <a:rPr lang="en-US" sz="2400" dirty="0"/>
              <a:t>Recall: 			</a:t>
            </a:r>
            <a:r>
              <a:rPr lang="en-US" sz="2400" dirty="0">
                <a:sym typeface="Wingdings"/>
              </a:rPr>
              <a:t>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Hence, solution: 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98" y="3160677"/>
            <a:ext cx="4146302" cy="57312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402" y="5736334"/>
            <a:ext cx="1387692" cy="808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E2821-7087-354C-BA67-051DC196866F}"/>
              </a:ext>
            </a:extLst>
          </p:cNvPr>
          <p:cNvSpPr txBox="1"/>
          <p:nvPr/>
        </p:nvSpPr>
        <p:spPr>
          <a:xfrm>
            <a:off x="5315565" y="5848290"/>
            <a:ext cx="436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Gradient direction = steepest direction!</a:t>
            </a:r>
          </a:p>
        </p:txBody>
      </p:sp>
      <p:pic>
        <p:nvPicPr>
          <p:cNvPr id="13" name="Picture 2" descr="C:\Users\Dan\Dropbox\Office\CS 188\Ketrina Art\CSPs 2\HillClimbing.png">
            <a:extLst>
              <a:ext uri="{FF2B5EF4-FFF2-40B4-BE49-F238E27FC236}">
                <a16:creationId xmlns:a16="http://schemas.microsoft.com/office/drawing/2014/main" id="{0A965478-172C-6B49-A5DB-ED20F3C00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7241" y="1032824"/>
            <a:ext cx="3102359" cy="193897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568C5-E754-344A-8E6B-DC29830A2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5365" y="1729845"/>
            <a:ext cx="42799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DF90CD-52CB-EA43-B41E-1CF26D638D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370" y="3992205"/>
            <a:ext cx="3471841" cy="503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586EA5-0916-B74B-BEF3-DD3F4E004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2750" y="5805787"/>
            <a:ext cx="1304725" cy="595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8E2B1E-92A9-7F44-A70A-291678C61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384" y="4894973"/>
            <a:ext cx="1206513" cy="591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BFBDD-8039-D54A-9645-96FF794D99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8159" y="4953000"/>
            <a:ext cx="1561368" cy="5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in n dimensions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72111"/>
            <a:ext cx="2489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Procedure: Gradient Ascent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0" y="1625601"/>
            <a:ext cx="5994400" cy="2260599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err="1">
                <a:latin typeface="Courier" pitchFamily="2" charset="0"/>
              </a:rPr>
              <a:t>init</a:t>
            </a:r>
            <a:r>
              <a:rPr lang="en-US" sz="2800" dirty="0">
                <a:latin typeface="Courier" pitchFamily="2" charset="0"/>
              </a:rPr>
              <a:t> </a:t>
            </a:r>
          </a:p>
          <a:p>
            <a:r>
              <a:rPr lang="en-US" sz="2800" dirty="0">
                <a:latin typeface="Courier" pitchFamily="2" charset="0"/>
              </a:rPr>
              <a:t>for </a:t>
            </a:r>
            <a:r>
              <a:rPr lang="en-US" sz="2800" dirty="0" err="1">
                <a:latin typeface="Courier" pitchFamily="2" charset="0"/>
              </a:rPr>
              <a:t>iter</a:t>
            </a:r>
            <a:r>
              <a:rPr lang="en-US" sz="2800" dirty="0">
                <a:latin typeface="Courier" pitchFamily="2" charset="0"/>
              </a:rPr>
              <a:t> = 1, 2, </a:t>
            </a:r>
            <a:r>
              <a:rPr lang="is-IS" sz="2800" dirty="0">
                <a:latin typeface="Courier" pitchFamily="2" charset="0"/>
              </a:rPr>
              <a:t>…</a:t>
            </a:r>
          </a:p>
          <a:p>
            <a:pPr lvl="1"/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317500" cy="2159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66800" y="4419600"/>
            <a:ext cx="10744200" cy="22605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    : learning rate --- tweaking parameter that needs to be chosen carefully</a:t>
            </a:r>
          </a:p>
          <a:p>
            <a:r>
              <a:rPr lang="en-US" dirty="0"/>
              <a:t>How? Try multiple choices</a:t>
            </a:r>
          </a:p>
          <a:p>
            <a:pPr lvl="1"/>
            <a:r>
              <a:rPr lang="en-US" dirty="0"/>
              <a:t>Crude rule of thumb: update changes       about 0.1 – 1 %</a:t>
            </a:r>
          </a:p>
          <a:p>
            <a:pPr lvl="1"/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59" y="4641550"/>
            <a:ext cx="279400" cy="215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248400"/>
            <a:ext cx="317500" cy="21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D6A00-8240-2646-86E9-426A92ED0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2971800"/>
            <a:ext cx="392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Batch Gradient Ascent on the Log Likelihood 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64" y="1371600"/>
            <a:ext cx="7400636" cy="900545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1F2E8DF6-60AE-A94D-A2B7-30DBD07589A5}"/>
              </a:ext>
            </a:extLst>
          </p:cNvPr>
          <p:cNvSpPr/>
          <p:nvPr/>
        </p:nvSpPr>
        <p:spPr>
          <a:xfrm rot="16200000">
            <a:off x="7901160" y="549535"/>
            <a:ext cx="342900" cy="395321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27340-688C-BB47-8E82-C439C9921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920908"/>
            <a:ext cx="889000" cy="4699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9D1863-7187-9F45-855D-460B7F96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3962400"/>
            <a:ext cx="6324600" cy="2260599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err="1">
                <a:latin typeface="Courier" pitchFamily="2" charset="0"/>
              </a:rPr>
              <a:t>init</a:t>
            </a:r>
            <a:r>
              <a:rPr lang="en-US" sz="2800" dirty="0">
                <a:latin typeface="Courier" pitchFamily="2" charset="0"/>
              </a:rPr>
              <a:t> </a:t>
            </a:r>
          </a:p>
          <a:p>
            <a:r>
              <a:rPr lang="en-US" sz="2800" dirty="0">
                <a:latin typeface="Courier" pitchFamily="2" charset="0"/>
              </a:rPr>
              <a:t>for </a:t>
            </a:r>
            <a:r>
              <a:rPr lang="en-US" sz="2800" dirty="0" err="1">
                <a:latin typeface="Courier" pitchFamily="2" charset="0"/>
              </a:rPr>
              <a:t>iter</a:t>
            </a:r>
            <a:r>
              <a:rPr lang="en-US" sz="2800" dirty="0">
                <a:latin typeface="Courier" pitchFamily="2" charset="0"/>
              </a:rPr>
              <a:t> = 1, 2, </a:t>
            </a:r>
            <a:r>
              <a:rPr lang="is-IS" sz="2800" dirty="0">
                <a:latin typeface="Courier" pitchFamily="2" charset="0"/>
              </a:rPr>
              <a:t>…</a:t>
            </a:r>
          </a:p>
          <a:p>
            <a:pPr lvl="1"/>
            <a:endParaRPr lang="en-US" sz="2400" dirty="0"/>
          </a:p>
        </p:txBody>
      </p: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369FB3E6-3B02-3448-91B5-5A8CA39D0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14800"/>
            <a:ext cx="317500" cy="21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B085D-3AB2-A140-89C4-7EF927B3E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74" y="5275547"/>
            <a:ext cx="5429226" cy="7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D198-B257-DA43-941C-D081D749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gradient ascent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69642-DAE8-9349-80F4-FC215D09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92053"/>
            <a:ext cx="4800600" cy="1124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759902-A3E0-0847-81AC-25EDEA43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5429226" cy="744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72C8EA-F6C3-3D4E-84A6-B13D1B9FD096}"/>
              </a:ext>
            </a:extLst>
          </p:cNvPr>
          <p:cNvSpPr txBox="1"/>
          <p:nvPr/>
        </p:nvSpPr>
        <p:spPr>
          <a:xfrm>
            <a:off x="966355" y="411998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adds f to the correct class weights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9A426-63BF-B740-A734-AEAED8ED654A}"/>
              </a:ext>
            </a:extLst>
          </p:cNvPr>
          <p:cNvSpPr txBox="1"/>
          <p:nvPr/>
        </p:nvSpPr>
        <p:spPr>
          <a:xfrm>
            <a:off x="3314700" y="503319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y’ weights: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1164B4-E59A-904D-A437-C0A54D3E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756" y="3541121"/>
            <a:ext cx="4991100" cy="813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45937-F7BF-2A4A-94E6-85E8056DD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01" y="4989731"/>
            <a:ext cx="2914650" cy="590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0BC9BC-773F-F94F-9781-DF6117EFE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901" y="5794472"/>
            <a:ext cx="1809397" cy="2664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20CB25-297A-674E-8D61-27FAA1195740}"/>
              </a:ext>
            </a:extLst>
          </p:cNvPr>
          <p:cNvSpPr txBox="1"/>
          <p:nvPr/>
        </p:nvSpPr>
        <p:spPr>
          <a:xfrm>
            <a:off x="6918654" y="5564972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subtracts f from y’ weights in proportion to the probability current weights give to y’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0F3F19-C2E6-8B45-8E43-D694F4FEF32D}"/>
              </a:ext>
            </a:extLst>
          </p:cNvPr>
          <p:cNvGrpSpPr/>
          <p:nvPr/>
        </p:nvGrpSpPr>
        <p:grpSpPr>
          <a:xfrm>
            <a:off x="3543300" y="3657600"/>
            <a:ext cx="5106110" cy="1375599"/>
            <a:chOff x="3543300" y="3657600"/>
            <a:chExt cx="5106110" cy="13755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3A211D9-4BC1-BF44-988B-7F5808B274D4}"/>
                </a:ext>
              </a:extLst>
            </p:cNvPr>
            <p:cNvGrpSpPr/>
            <p:nvPr/>
          </p:nvGrpSpPr>
          <p:grpSpPr>
            <a:xfrm>
              <a:off x="3543300" y="3944393"/>
              <a:ext cx="3676650" cy="1088806"/>
              <a:chOff x="3543300" y="3944393"/>
              <a:chExt cx="3676650" cy="108880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A0AD1AA-10AF-DB4B-9552-98148E34FB8D}"/>
                  </a:ext>
                </a:extLst>
              </p:cNvPr>
              <p:cNvGrpSpPr/>
              <p:nvPr/>
            </p:nvGrpSpPr>
            <p:grpSpPr>
              <a:xfrm>
                <a:off x="3543300" y="4416104"/>
                <a:ext cx="3676650" cy="499688"/>
                <a:chOff x="3543300" y="4416104"/>
                <a:chExt cx="3676650" cy="499688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4210F8B-7914-D842-A34D-CBB71FC988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43300" y="4416104"/>
                  <a:ext cx="3676650" cy="499688"/>
                </a:xfrm>
                <a:prstGeom prst="rect">
                  <a:avLst/>
                </a:prstGeom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A536BD5-58E4-B741-86C1-A633661225D4}"/>
                    </a:ext>
                  </a:extLst>
                </p:cNvPr>
                <p:cNvSpPr/>
                <p:nvPr/>
              </p:nvSpPr>
              <p:spPr>
                <a:xfrm>
                  <a:off x="5791200" y="4418996"/>
                  <a:ext cx="1335024" cy="3473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B8B301D-05FA-EF4B-B5DA-CE6CD2345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800" y="3944393"/>
                <a:ext cx="762601" cy="1088806"/>
              </a:xfrm>
              <a:prstGeom prst="rect">
                <a:avLst/>
              </a:prstGeom>
            </p:spPr>
          </p:pic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923774F-4957-E744-96C9-99B5AEA047F3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6782401" y="3810000"/>
              <a:ext cx="913799" cy="67879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3AA306F-27FA-3A49-8695-298280B1A356}"/>
                    </a:ext>
                  </a:extLst>
                </p:cNvPr>
                <p:cNvSpPr txBox="1"/>
                <p:nvPr/>
              </p:nvSpPr>
              <p:spPr>
                <a:xfrm>
                  <a:off x="7696200" y="3657600"/>
                  <a:ext cx="953210" cy="280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p>
                      </m:sSup>
                    </m:oMath>
                  </a14:m>
                  <a:r>
                    <a:rPr lang="en-US" sz="1200" dirty="0"/>
                    <a:t>element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3AA306F-27FA-3A49-8695-298280B1A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657600"/>
                  <a:ext cx="953210" cy="280333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9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Stochastic Gradient Ascent on the Log Likelihood 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64" y="1371600"/>
            <a:ext cx="7400636" cy="9005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9D1863-7187-9F45-855D-460B7F96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3657600"/>
            <a:ext cx="6629400" cy="25146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err="1">
                <a:latin typeface="Courier" pitchFamily="2" charset="0"/>
              </a:rPr>
              <a:t>init</a:t>
            </a:r>
            <a:r>
              <a:rPr lang="en-US" sz="2800" dirty="0">
                <a:latin typeface="Courier" pitchFamily="2" charset="0"/>
              </a:rPr>
              <a:t> </a:t>
            </a:r>
          </a:p>
          <a:p>
            <a:r>
              <a:rPr lang="en-US" sz="2800" dirty="0">
                <a:latin typeface="Courier" pitchFamily="2" charset="0"/>
              </a:rPr>
              <a:t>for </a:t>
            </a:r>
            <a:r>
              <a:rPr lang="en-US" sz="2800" dirty="0" err="1">
                <a:latin typeface="Courier" pitchFamily="2" charset="0"/>
              </a:rPr>
              <a:t>iter</a:t>
            </a:r>
            <a:r>
              <a:rPr lang="en-US" sz="2800" dirty="0">
                <a:latin typeface="Courier" pitchFamily="2" charset="0"/>
              </a:rPr>
              <a:t> = 1, 2, </a:t>
            </a:r>
            <a:r>
              <a:rPr lang="is-IS" sz="2800" dirty="0">
                <a:latin typeface="Courier" pitchFamily="2" charset="0"/>
              </a:rPr>
              <a:t>…</a:t>
            </a:r>
          </a:p>
          <a:p>
            <a:pPr lvl="1"/>
            <a:r>
              <a:rPr lang="is-IS" sz="2400" dirty="0">
                <a:latin typeface="Courier" pitchFamily="2" charset="0"/>
              </a:rPr>
              <a:t>pick random j</a:t>
            </a:r>
          </a:p>
          <a:p>
            <a:pPr lvl="1"/>
            <a:endParaRPr lang="en-US" sz="2400" dirty="0"/>
          </a:p>
        </p:txBody>
      </p: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369FB3E6-3B02-3448-91B5-5A8CA39D0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2" y="3842327"/>
            <a:ext cx="288636" cy="196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A7CCA-32DB-C241-BECB-F5EDB051C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339877"/>
            <a:ext cx="5436859" cy="451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4DD82-AD13-E043-B4EE-872F14DB2407}"/>
              </a:ext>
            </a:extLst>
          </p:cNvPr>
          <p:cNvSpPr txBox="1"/>
          <p:nvPr/>
        </p:nvSpPr>
        <p:spPr>
          <a:xfrm>
            <a:off x="1600200" y="25146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Observation: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once gradient on one training example has been computed, might as well incorporate before computing next one</a:t>
            </a:r>
          </a:p>
        </p:txBody>
      </p:sp>
    </p:spTree>
    <p:extLst>
      <p:ext uri="{BB962C8B-B14F-4D97-AF65-F5344CB8AC3E}">
        <p14:creationId xmlns:p14="http://schemas.microsoft.com/office/powerpoint/2010/main" val="29824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Mini-Batch Gradient Ascent on the Log Likelihood 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64" y="1371600"/>
            <a:ext cx="7400636" cy="9005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9D1863-7187-9F45-855D-460B7F96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3657600"/>
            <a:ext cx="8763000" cy="25146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err="1">
                <a:latin typeface="Courier" pitchFamily="2" charset="0"/>
              </a:rPr>
              <a:t>init</a:t>
            </a:r>
            <a:r>
              <a:rPr lang="en-US" sz="2800" dirty="0">
                <a:latin typeface="Courier" pitchFamily="2" charset="0"/>
              </a:rPr>
              <a:t> </a:t>
            </a:r>
          </a:p>
          <a:p>
            <a:r>
              <a:rPr lang="en-US" sz="2800" dirty="0">
                <a:latin typeface="Courier" pitchFamily="2" charset="0"/>
              </a:rPr>
              <a:t>for </a:t>
            </a:r>
            <a:r>
              <a:rPr lang="en-US" sz="2800" dirty="0" err="1">
                <a:latin typeface="Courier" pitchFamily="2" charset="0"/>
              </a:rPr>
              <a:t>iter</a:t>
            </a:r>
            <a:r>
              <a:rPr lang="en-US" sz="2800" dirty="0">
                <a:latin typeface="Courier" pitchFamily="2" charset="0"/>
              </a:rPr>
              <a:t> = 1, 2, </a:t>
            </a:r>
            <a:r>
              <a:rPr lang="is-IS" sz="2800" dirty="0">
                <a:latin typeface="Courier" pitchFamily="2" charset="0"/>
              </a:rPr>
              <a:t>…</a:t>
            </a:r>
          </a:p>
          <a:p>
            <a:pPr lvl="1"/>
            <a:r>
              <a:rPr lang="is-IS" sz="2400" dirty="0">
                <a:latin typeface="Courier" pitchFamily="2" charset="0"/>
              </a:rPr>
              <a:t>pick random subset of training examples J</a:t>
            </a:r>
          </a:p>
          <a:p>
            <a:pPr lvl="1"/>
            <a:endParaRPr lang="en-US" sz="2400" dirty="0"/>
          </a:p>
        </p:txBody>
      </p:sp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369FB3E6-3B02-3448-91B5-5A8CA39D0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32" y="3842327"/>
            <a:ext cx="288636" cy="196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24DD82-AD13-E043-B4EE-872F14DB2407}"/>
              </a:ext>
            </a:extLst>
          </p:cNvPr>
          <p:cNvSpPr txBox="1"/>
          <p:nvPr/>
        </p:nvSpPr>
        <p:spPr>
          <a:xfrm>
            <a:off x="1600200" y="25146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Observation: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gradient over small set of training examples (=mini-batch) can be computed in parallel, might as well do that instead of a single 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C7F8AD-0D2C-C449-BAD2-CEA914E09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24" y="5257800"/>
            <a:ext cx="5486476" cy="7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7F508-AA63-9F4B-9D5D-5A3BFD36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286"/>
            <a:ext cx="11049001" cy="5486713"/>
          </a:xfrm>
        </p:spPr>
        <p:txBody>
          <a:bodyPr/>
          <a:lstStyle/>
          <a:p>
            <a:r>
              <a:rPr lang="en-US" dirty="0"/>
              <a:t>We’ll talk about that once we covered neural networks, which are a generalization of logistic regression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44E1D-2864-964B-B10F-B9B0DD32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computing all the derivatives?</a:t>
            </a:r>
          </a:p>
        </p:txBody>
      </p:sp>
    </p:spTree>
    <p:extLst>
      <p:ext uri="{BB962C8B-B14F-4D97-AF65-F5344CB8AC3E}">
        <p14:creationId xmlns:p14="http://schemas.microsoft.com/office/powerpoint/2010/main" val="1617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Linear Classifiers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478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Inputs are </a:t>
            </a:r>
            <a:r>
              <a:rPr lang="en-US" sz="2800" dirty="0">
                <a:solidFill>
                  <a:srgbClr val="CC0000"/>
                </a:solidFill>
                <a:latin typeface="Calibri"/>
                <a:cs typeface="Calibri"/>
              </a:rPr>
              <a:t>feature values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Each feature has a </a:t>
            </a:r>
            <a:r>
              <a:rPr lang="en-US" sz="2800" dirty="0">
                <a:solidFill>
                  <a:srgbClr val="CC0000"/>
                </a:solidFill>
                <a:latin typeface="Calibri"/>
                <a:cs typeface="Calibri"/>
              </a:rPr>
              <a:t>weight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Sum is the </a:t>
            </a:r>
            <a:r>
              <a:rPr lang="en-US" sz="2800" dirty="0">
                <a:solidFill>
                  <a:srgbClr val="CC0000"/>
                </a:solidFill>
                <a:latin typeface="Calibri"/>
                <a:cs typeface="Calibri"/>
              </a:rPr>
              <a:t>activation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If the activation is: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Positive, output +1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Negative, output -1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914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Calibri"/>
                <a:cs typeface="Calibri"/>
                <a:sym typeface="Symbol" charset="0"/>
              </a:rPr>
              <a:t>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5532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5532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5532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722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722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3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05600" y="4876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w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705600" y="52720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w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705600" y="5638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w</a:t>
            </a:r>
            <a:r>
              <a:rPr lang="en-US" baseline="-25000">
                <a:latin typeface="Calibri"/>
                <a:cs typeface="Calibri"/>
              </a:rPr>
              <a:t>3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4582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&gt;0?</a:t>
            </a:r>
          </a:p>
        </p:txBody>
      </p:sp>
      <p:cxnSp>
        <p:nvCxnSpPr>
          <p:cNvPr id="17" name="AutoShape 16"/>
          <p:cNvCxnSpPr>
            <a:cxnSpLocks noChangeShapeType="1"/>
            <a:stCxn id="6" idx="3"/>
            <a:endCxn id="16" idx="1"/>
          </p:cNvCxnSpPr>
          <p:nvPr/>
        </p:nvCxnSpPr>
        <p:spPr bwMode="auto">
          <a:xfrm>
            <a:off x="80772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1440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689350"/>
            <a:ext cx="76247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Neu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0"/>
            <a:ext cx="4419600" cy="16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4" name="Picture 3" descr="NeuralNet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6532779" cy="4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3218-AF12-B84B-9173-EA96ED2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= special case of neural network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3254632" y="2590800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254632" y="2590800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3254632" y="3327399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254632" y="4063998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3254632" y="4802984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3254632" y="2590800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3254632" y="3913983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3254632" y="3022603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3254632" y="3022603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3254632" y="3327399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3254632" y="3913983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3254632" y="3022603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312032" y="302260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5312032" y="391398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88" y="2794701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32" y="3700075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32" y="4545816"/>
            <a:ext cx="2612768" cy="45619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CCD27E8-5F79-914C-BF8C-E75A58A64CC2}"/>
              </a:ext>
            </a:extLst>
          </p:cNvPr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707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= Also learn the features!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3254632" y="2590800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254632" y="2590800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3254632" y="3327399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254632" y="4063998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3254632" y="4802984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3254632" y="2590800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3254632" y="3913983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3254632" y="3022603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3254632" y="3022603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3254632" y="3327399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3254632" y="3913983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3254632" y="3022603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312032" y="302260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5312032" y="391398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88" y="2794701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32" y="3700075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32" y="4545816"/>
            <a:ext cx="2612768" cy="45619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68DF3AB-456B-3447-A890-4CF3D0C6D2F5}"/>
              </a:ext>
            </a:extLst>
          </p:cNvPr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87377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= Also learn the features!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6286" y="7168346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24127" y="7113842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2967" y="7086600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7121010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BC5D178E-561F-D342-9AB1-D38FE627D6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FC439990-DD49-9248-BFC6-744CF7AE7DF9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42350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9" grpId="0"/>
      <p:bldP spid="50" grpId="0" animBg="1"/>
      <p:bldP spid="52" grpId="0" animBg="1"/>
      <p:bldP spid="53" grpId="0" animBg="1"/>
      <p:bldP spid="54" grpId="0" animBg="1"/>
      <p:bldP spid="59" grpId="0"/>
      <p:bldP spid="61" grpId="0" animBg="1"/>
      <p:bldP spid="65" grpId="0" animBg="1"/>
      <p:bldP spid="66" grpId="0" animBg="1"/>
      <p:bldP spid="67" grpId="0" animBg="1"/>
      <p:bldP spid="68" grpId="0"/>
      <p:bldP spid="164" grpId="0"/>
      <p:bldP spid="1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= Also learn the features!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4255941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0E604-8F46-CB42-B967-B166C0C0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Activation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495E8-752A-154F-931A-209CF0CA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145"/>
            <a:ext cx="12192000" cy="445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BCB90-6880-0B47-B165-5AFA4A9C74AD}"/>
              </a:ext>
            </a:extLst>
          </p:cNvPr>
          <p:cNvSpPr txBox="1"/>
          <p:nvPr/>
        </p:nvSpPr>
        <p:spPr>
          <a:xfrm>
            <a:off x="-76200" y="659639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[source: MIT 6.S191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introtodeeplearning.com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94240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Network: Also Learn the Features!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3218-AF12-B84B-9173-EA96ED2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099800" cy="1574799"/>
          </a:xfrm>
        </p:spPr>
        <p:txBody>
          <a:bodyPr/>
          <a:lstStyle/>
          <a:p>
            <a:r>
              <a:rPr lang="en-US" dirty="0"/>
              <a:t>Training the deep neural network is just like logistic regression: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marL="457176" lvl="1" indent="0">
              <a:buNone/>
            </a:pPr>
            <a:r>
              <a:rPr lang="en-US" dirty="0"/>
              <a:t>		just w tends to be a much, much larger vector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457176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just run gradient ascent </a:t>
            </a:r>
          </a:p>
          <a:p>
            <a:pPr marL="457176" lvl="1" indent="0">
              <a:buNone/>
            </a:pPr>
            <a:r>
              <a:rPr lang="en-US" dirty="0">
                <a:sym typeface="Wingdings" pitchFamily="2" charset="2"/>
              </a:rPr>
              <a:t> + stop when log likelihood of hold-out data starts to decrease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CAC2-35AB-E548-8455-357E85BF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933700"/>
            <a:ext cx="8140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 (Universal Function </a:t>
            </a:r>
            <a:r>
              <a:rPr lang="en-US" dirty="0" err="1"/>
              <a:t>Approximators</a:t>
            </a:r>
            <a:r>
              <a:rPr lang="en-US" dirty="0"/>
              <a:t>).  A two-layer neural network with a sufficient number of neurons can approximate any continuous function to any desired accuracy.</a:t>
            </a:r>
          </a:p>
          <a:p>
            <a:pPr lvl="4"/>
            <a:endParaRPr lang="en-US" dirty="0"/>
          </a:p>
          <a:p>
            <a:r>
              <a:rPr lang="en-US" dirty="0"/>
              <a:t>Practical considerations</a:t>
            </a:r>
          </a:p>
          <a:p>
            <a:pPr lvl="1"/>
            <a:r>
              <a:rPr lang="en-US" dirty="0"/>
              <a:t>Can be seen as learning the features </a:t>
            </a:r>
          </a:p>
          <a:p>
            <a:pPr lvl="5"/>
            <a:endParaRPr lang="en-US" sz="800" dirty="0"/>
          </a:p>
          <a:p>
            <a:pPr lvl="1"/>
            <a:r>
              <a:rPr lang="en-US" dirty="0"/>
              <a:t>Large number of neurons</a:t>
            </a:r>
          </a:p>
          <a:p>
            <a:pPr lvl="2"/>
            <a:r>
              <a:rPr lang="en-US" dirty="0"/>
              <a:t>Danger for overfitting</a:t>
            </a:r>
          </a:p>
          <a:p>
            <a:pPr lvl="2"/>
            <a:r>
              <a:rPr lang="en-US" dirty="0"/>
              <a:t>(hence early stopping!)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9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0E604-8F46-CB42-B967-B166C0C0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Universal Function Approximation Theorem*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15B9AF-ADCC-2B4D-B2DB-B7077E0A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4492618"/>
            <a:ext cx="11117913" cy="1476383"/>
          </a:xfrm>
        </p:spPr>
        <p:txBody>
          <a:bodyPr/>
          <a:lstStyle/>
          <a:p>
            <a:r>
              <a:rPr lang="en-US" u="sng" dirty="0"/>
              <a:t>In words:</a:t>
            </a:r>
            <a:r>
              <a:rPr lang="en-US" dirty="0"/>
              <a:t> Given any continuous function f(x), if a 2-layer neural network has enough hidden units, then there is a choice of weights that allow it to closely approximate f(x).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3442B-E9A1-EF4F-A541-211C8B8FF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65" y="1130363"/>
            <a:ext cx="7570273" cy="33654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AFB391-0700-0A4D-87A4-2EAFC578FB7F}"/>
              </a:ext>
            </a:extLst>
          </p:cNvPr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bri"/>
                <a:cs typeface="Calibri"/>
              </a:rPr>
              <a:t>Cybenko</a:t>
            </a:r>
            <a:r>
              <a:rPr lang="en-US" sz="1200" dirty="0">
                <a:latin typeface="Calibri"/>
                <a:cs typeface="Calibri"/>
              </a:rPr>
              <a:t> (1989) “Approximations by superpositions of sigmoidal functions”</a:t>
            </a:r>
          </a:p>
          <a:p>
            <a:r>
              <a:rPr lang="en-US" sz="1200" dirty="0" err="1">
                <a:latin typeface="Calibri"/>
                <a:cs typeface="Calibri"/>
              </a:rPr>
              <a:t>Hornik</a:t>
            </a:r>
            <a:r>
              <a:rPr lang="en-US" sz="1200" dirty="0">
                <a:latin typeface="Calibri"/>
                <a:cs typeface="Calibri"/>
              </a:rPr>
              <a:t> (1991) “Approximation Capabilities of Multilayer Feedforward Networks”</a:t>
            </a:r>
          </a:p>
          <a:p>
            <a:r>
              <a:rPr lang="en-US" sz="1200" dirty="0" err="1">
                <a:latin typeface="Calibri"/>
                <a:cs typeface="Calibri"/>
              </a:rPr>
              <a:t>Leshno</a:t>
            </a:r>
            <a:r>
              <a:rPr lang="en-US" sz="1200" dirty="0">
                <a:latin typeface="Calibri"/>
                <a:cs typeface="Calibri"/>
              </a:rPr>
              <a:t> and </a:t>
            </a:r>
            <a:r>
              <a:rPr lang="en-US" sz="1200" dirty="0" err="1">
                <a:latin typeface="Calibri"/>
                <a:cs typeface="Calibri"/>
              </a:rPr>
              <a:t>Schocken</a:t>
            </a:r>
            <a:r>
              <a:rPr lang="en-US" sz="1200" dirty="0">
                <a:latin typeface="Calibri"/>
                <a:cs typeface="Calibri"/>
              </a:rPr>
              <a:t> (1991) ”Multilayer Feedforward Networks with Non-Polynomial Activation Functions Can Approximate Any Function”</a:t>
            </a:r>
          </a:p>
        </p:txBody>
      </p:sp>
    </p:spTree>
    <p:extLst>
      <p:ext uri="{BB962C8B-B14F-4D97-AF65-F5344CB8AC3E}">
        <p14:creationId xmlns:p14="http://schemas.microsoft.com/office/powerpoint/2010/main" val="3910537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0E604-8F46-CB42-B967-B166C0C0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Universal Function Approximation Theorem*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90ECB-9064-C746-AAC9-52F3A0456CB0}"/>
              </a:ext>
            </a:extLst>
          </p:cNvPr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bri"/>
                <a:cs typeface="Calibri"/>
              </a:rPr>
              <a:t>Cybenko</a:t>
            </a:r>
            <a:r>
              <a:rPr lang="en-US" sz="1200" dirty="0">
                <a:latin typeface="Calibri"/>
                <a:cs typeface="Calibri"/>
              </a:rPr>
              <a:t> (1989) “Approximations by superpositions of sigmoidal functions”</a:t>
            </a:r>
          </a:p>
          <a:p>
            <a:r>
              <a:rPr lang="en-US" sz="1200" dirty="0" err="1">
                <a:latin typeface="Calibri"/>
                <a:cs typeface="Calibri"/>
              </a:rPr>
              <a:t>Hornik</a:t>
            </a:r>
            <a:r>
              <a:rPr lang="en-US" sz="1200" dirty="0">
                <a:latin typeface="Calibri"/>
                <a:cs typeface="Calibri"/>
              </a:rPr>
              <a:t> (1991) “Approximation Capabilities of Multilayer Feedforward Networks”</a:t>
            </a:r>
          </a:p>
          <a:p>
            <a:r>
              <a:rPr lang="en-US" sz="1200" dirty="0" err="1">
                <a:latin typeface="Calibri"/>
                <a:cs typeface="Calibri"/>
              </a:rPr>
              <a:t>Leshno</a:t>
            </a:r>
            <a:r>
              <a:rPr lang="en-US" sz="1200" dirty="0">
                <a:latin typeface="Calibri"/>
                <a:cs typeface="Calibri"/>
              </a:rPr>
              <a:t> and </a:t>
            </a:r>
            <a:r>
              <a:rPr lang="en-US" sz="1200" dirty="0" err="1">
                <a:latin typeface="Calibri"/>
                <a:cs typeface="Calibri"/>
              </a:rPr>
              <a:t>Schocken</a:t>
            </a:r>
            <a:r>
              <a:rPr lang="en-US" sz="1200" dirty="0">
                <a:latin typeface="Calibri"/>
                <a:cs typeface="Calibri"/>
              </a:rPr>
              <a:t> (1991) ”Multilayer Feedforward Networks with Non-Polynomial Activation Functions Can Approximate Any Function”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0DF1D-54B0-5347-B490-2E5392627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5" y="1052124"/>
            <a:ext cx="4253748" cy="488833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9A3E1E-C1EC-6A4F-A2E4-4F74D61F5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74" y="1052124"/>
            <a:ext cx="3777988" cy="4888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E0C107-F34E-0B49-900E-6CC8D9CFF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1" y="1052125"/>
            <a:ext cx="3184393" cy="49281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93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Activation: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35" y="1462064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35" y="4684096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Neural Net Demo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Demo-site:</a:t>
            </a:r>
          </a:p>
          <a:p>
            <a:pPr lvl="1"/>
            <a:r>
              <a:rPr lang="en-US" dirty="0">
                <a:hlinkClick r:id="rId2"/>
              </a:rPr>
              <a:t>http://playground.tensorflow.org/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25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7F508-AA63-9F4B-9D5D-5A3BFD36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286"/>
            <a:ext cx="5486401" cy="5486713"/>
          </a:xfrm>
        </p:spPr>
        <p:txBody>
          <a:bodyPr/>
          <a:lstStyle/>
          <a:p>
            <a:r>
              <a:rPr lang="en-US" dirty="0"/>
              <a:t>Derivatives tables: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44E1D-2864-964B-B10F-B9B0DD32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computing all the derivatives?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D0A7E-2721-5A4D-89BB-F01EC98D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0"/>
            <a:ext cx="4582475" cy="4987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2E512-5EA4-E248-BF0F-AE2CA17A5889}"/>
              </a:ext>
            </a:extLst>
          </p:cNvPr>
          <p:cNvSpPr txBox="1"/>
          <p:nvPr/>
        </p:nvSpPr>
        <p:spPr>
          <a:xfrm>
            <a:off x="-76200" y="6604084"/>
            <a:ext cx="4203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bri"/>
                <a:cs typeface="Calibri"/>
              </a:rPr>
              <a:t>[source:  http://</a:t>
            </a:r>
            <a:r>
              <a:rPr lang="en-US" sz="1050" dirty="0" err="1">
                <a:latin typeface="Calibri"/>
                <a:cs typeface="Calibri"/>
              </a:rPr>
              <a:t>hyperphysics.phy-astr.gsu.edu</a:t>
            </a:r>
            <a:r>
              <a:rPr lang="en-US" sz="1050" dirty="0">
                <a:latin typeface="Calibri"/>
                <a:cs typeface="Calibri"/>
              </a:rPr>
              <a:t>/</a:t>
            </a:r>
            <a:r>
              <a:rPr lang="en-US" sz="1050" dirty="0" err="1">
                <a:latin typeface="Calibri"/>
                <a:cs typeface="Calibri"/>
              </a:rPr>
              <a:t>hbase</a:t>
            </a:r>
            <a:r>
              <a:rPr lang="en-US" sz="1050" dirty="0">
                <a:latin typeface="Calibri"/>
                <a:cs typeface="Calibri"/>
              </a:rPr>
              <a:t>/Math/</a:t>
            </a:r>
            <a:r>
              <a:rPr lang="en-US" sz="1050" dirty="0" err="1">
                <a:latin typeface="Calibri"/>
                <a:cs typeface="Calibri"/>
              </a:rPr>
              <a:t>derfunc.html</a:t>
            </a:r>
            <a:endParaRPr lang="en-US" sz="1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6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44E1D-2864-964B-B10F-B9B0DD32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computing all the derivatives?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68F69E-30C4-0C47-B8FC-5D3604570466}"/>
              </a:ext>
            </a:extLst>
          </p:cNvPr>
          <p:cNvSpPr txBox="1">
            <a:spLocks/>
          </p:cNvSpPr>
          <p:nvPr/>
        </p:nvSpPr>
        <p:spPr bwMode="auto">
          <a:xfrm>
            <a:off x="1219200" y="1344788"/>
            <a:ext cx="10439400" cy="355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676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ts val="1176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But neural net f is never one of those?</a:t>
            </a:r>
          </a:p>
          <a:p>
            <a:pPr lvl="1"/>
            <a:r>
              <a:rPr lang="en-US" sz="2667" kern="0" dirty="0"/>
              <a:t>No problem: CHAIN RULE:</a:t>
            </a:r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r>
              <a:rPr lang="en-US" sz="2400" kern="0" dirty="0"/>
              <a:t>If </a:t>
            </a:r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r>
              <a:rPr lang="en-US" sz="2400" kern="0" dirty="0"/>
              <a:t>Then</a:t>
            </a:r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endParaRPr lang="en-US" sz="2400" kern="0" dirty="0">
              <a:sym typeface="Wingdings" pitchFamily="2" charset="2"/>
            </a:endParaRPr>
          </a:p>
          <a:p>
            <a:pPr marL="1219170" lvl="2" indent="0">
              <a:buNone/>
            </a:pPr>
            <a:r>
              <a:rPr lang="en-US" sz="2400" b="1" kern="0" dirty="0">
                <a:sym typeface="Wingdings" pitchFamily="2" charset="2"/>
              </a:rPr>
              <a:t> Derivatives can be computed by following well-defined procedures</a:t>
            </a:r>
            <a:endParaRPr lang="en-US" sz="2400" b="1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0502A-BE16-C14A-942E-0C4E494A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2902587"/>
            <a:ext cx="2743200" cy="443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12007-2E18-2849-81F7-6FC2178C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65" y="4267200"/>
            <a:ext cx="3448680" cy="4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2330B-A916-C64E-8F2E-34BB9BD36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differentiation software 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PyTorch</a:t>
            </a:r>
            <a:r>
              <a:rPr lang="en-US" dirty="0"/>
              <a:t>, TensorFlow, JAX</a:t>
            </a:r>
          </a:p>
          <a:p>
            <a:pPr lvl="1"/>
            <a:r>
              <a:rPr lang="en-US" dirty="0"/>
              <a:t>Only need to program the function g(</a:t>
            </a:r>
            <a:r>
              <a:rPr lang="en-US" dirty="0" err="1"/>
              <a:t>x,y,w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automatically compute all derivatives </a:t>
            </a:r>
            <a:r>
              <a:rPr lang="en-US" dirty="0" err="1"/>
              <a:t>w.r.t.</a:t>
            </a:r>
            <a:r>
              <a:rPr lang="en-US" dirty="0"/>
              <a:t> all entries in w</a:t>
            </a:r>
          </a:p>
          <a:p>
            <a:pPr lvl="1"/>
            <a:r>
              <a:rPr lang="en-US" dirty="0"/>
              <a:t>This is typically done by caching info during forward computation pass of f, and then doing a backward pass = “backpropagation”</a:t>
            </a:r>
          </a:p>
          <a:p>
            <a:pPr lvl="1"/>
            <a:r>
              <a:rPr lang="en-US" dirty="0" err="1"/>
              <a:t>Autodiff</a:t>
            </a:r>
            <a:r>
              <a:rPr lang="en-US" dirty="0"/>
              <a:t> / Backpropagation can often be done at computational cost comparable to the forward pass</a:t>
            </a:r>
          </a:p>
          <a:p>
            <a:r>
              <a:rPr lang="en-US" dirty="0"/>
              <a:t>Need to know this exists</a:t>
            </a:r>
          </a:p>
          <a:p>
            <a:r>
              <a:rPr lang="en-US" dirty="0"/>
              <a:t>How this is done?  --  outside of scope of CS188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C4691-0061-B24C-B242-45895D0C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316110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Ideas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10337800" cy="599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Optimize probability of label given input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Continuous optimization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Gradient ascent: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Compute steepest uphill direction = gradient (= just vector of partial derivatives)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Take step in the gradient direction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Repeat (until held-out data accuracy starts to drop = “early stopping”)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Deep neural nets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layer = still logistic regression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Now also many more layers before this last layer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= computing the features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ym typeface="Wingdings" pitchFamily="2" charset="2"/>
              </a:rPr>
              <a:t> the features are learned rather than hand-designed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Universal function approximation theorem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Courier" pitchFamily="2" charset="0"/>
                <a:sym typeface="Wingdings" pitchFamily="2" charset="2"/>
              </a:rPr>
              <a:t>If</a:t>
            </a:r>
            <a:r>
              <a:rPr lang="en-US" sz="1600" dirty="0">
                <a:sym typeface="Wingdings" pitchFamily="2" charset="2"/>
              </a:rPr>
              <a:t>         neural net is large enough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Courier" pitchFamily="2" charset="0"/>
                <a:sym typeface="Wingdings" pitchFamily="2" charset="2"/>
              </a:rPr>
              <a:t>Then</a:t>
            </a:r>
            <a:r>
              <a:rPr lang="en-US" sz="1600" dirty="0">
                <a:sym typeface="Wingdings" pitchFamily="2" charset="2"/>
              </a:rPr>
              <a:t>   neural net can represent any continuous mapping from input to output with arbitrary accuracy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ym typeface="Wingdings" pitchFamily="2" charset="2"/>
              </a:rPr>
              <a:t>But remember: need to avoid overfitting  / memorizing the training data  early stopping!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Automatic differentiation gives the derivatives efficiently (how? = outside of scope of 188)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85538-3717-5F48-9F25-666CFAB1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734" y="1219200"/>
            <a:ext cx="4177466" cy="5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5DA5-0A81-7E44-8CB0-B7CBDC34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AC227-DCBF-5940-92D9-AA72E70CF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7B28-9D45-0E43-BA66-9CFF5865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missing? – covariate 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56C33-4311-C349-A111-1CA271E0783A}"/>
              </a:ext>
            </a:extLst>
          </p:cNvPr>
          <p:cNvSpPr txBox="1"/>
          <p:nvPr/>
        </p:nvSpPr>
        <p:spPr>
          <a:xfrm>
            <a:off x="304800" y="6220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[Carroll et al.]</a:t>
            </a:r>
          </a:p>
        </p:txBody>
      </p:sp>
      <p:pic>
        <p:nvPicPr>
          <p:cNvPr id="9" name="Online Media 8" descr="BC+BC on distribution">
            <a:hlinkClick r:id="" action="ppaction://media"/>
            <a:extLst>
              <a:ext uri="{FF2B5EF4-FFF2-40B4-BE49-F238E27FC236}">
                <a16:creationId xmlns:a16="http://schemas.microsoft.com/office/drawing/2014/main" id="{F21C2A37-BF77-AB43-80A6-727B8C36FF4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0388" y="1397000"/>
            <a:ext cx="8531225" cy="4729163"/>
          </a:xfrm>
        </p:spPr>
      </p:pic>
    </p:spTree>
    <p:extLst>
      <p:ext uri="{BB962C8B-B14F-4D97-AF65-F5344CB8AC3E}">
        <p14:creationId xmlns:p14="http://schemas.microsoft.com/office/powerpoint/2010/main" val="20309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7B28-9D45-0E43-BA66-9CFF5865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missing? – covariate shift</a:t>
            </a:r>
          </a:p>
        </p:txBody>
      </p:sp>
      <p:pic>
        <p:nvPicPr>
          <p:cNvPr id="6" name="Online Media 5" descr="Failure_video">
            <a:hlinkClick r:id="" action="ppaction://media"/>
            <a:extLst>
              <a:ext uri="{FF2B5EF4-FFF2-40B4-BE49-F238E27FC236}">
                <a16:creationId xmlns:a16="http://schemas.microsoft.com/office/drawing/2014/main" id="{28C12936-15C1-5240-968C-93368D0DA7C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4675" y="1397000"/>
            <a:ext cx="8501063" cy="47291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56C33-4311-C349-A111-1CA271E0783A}"/>
              </a:ext>
            </a:extLst>
          </p:cNvPr>
          <p:cNvSpPr txBox="1"/>
          <p:nvPr/>
        </p:nvSpPr>
        <p:spPr>
          <a:xfrm>
            <a:off x="304800" y="6220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[Carroll et al.]</a:t>
            </a:r>
          </a:p>
        </p:txBody>
      </p:sp>
    </p:spTree>
    <p:extLst>
      <p:ext uri="{BB962C8B-B14F-4D97-AF65-F5344CB8AC3E}">
        <p14:creationId xmlns:p14="http://schemas.microsoft.com/office/powerpoint/2010/main" val="12139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49150"/>
            <a:ext cx="7663021" cy="4648413"/>
          </a:xfrm>
        </p:spPr>
        <p:txBody>
          <a:bodyPr/>
          <a:lstStyle/>
          <a:p>
            <a:pPr eaLnBrk="1" hangingPunct="1"/>
            <a:r>
              <a:rPr lang="en-US" sz="2400" dirty="0"/>
              <a:t>Multi-class linear classification</a:t>
            </a:r>
          </a:p>
          <a:p>
            <a:pPr lvl="3"/>
            <a:endParaRPr lang="en-US" sz="500" dirty="0"/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400" dirty="0"/>
          </a:p>
          <a:p>
            <a:pPr lvl="1" eaLnBrk="1" hangingPunct="1"/>
            <a:r>
              <a:rPr lang="en-US" sz="2000" dirty="0"/>
              <a:t>Prediction w/highest score wins: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7324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i.e., how do we solve: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07EC3-8F05-D540-A418-4BADC05A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88426"/>
            <a:ext cx="8140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Hill Climbing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0668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General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Repeat: move to the best neighboring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If no neighbors better than current, quit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What’s particularly tricky when hill-climbing for multiclass logistic regression?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Optimization over a continuous space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Infinitely many neighbors!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to do this efficiently?</a:t>
            </a:r>
          </a:p>
        </p:txBody>
      </p:sp>
      <p:pic>
        <p:nvPicPr>
          <p:cNvPr id="5" name="Picture 2" descr="C:\Users\Dan\Dropbox\Office\CS 188\Ketrina Art\CSPs 2\HillClimbin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820" y="1144462"/>
            <a:ext cx="4996380" cy="3122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0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886201"/>
            <a:ext cx="11379200" cy="2819400"/>
          </a:xfrm>
        </p:spPr>
        <p:txBody>
          <a:bodyPr/>
          <a:lstStyle/>
          <a:p>
            <a:r>
              <a:rPr lang="en-US" dirty="0"/>
              <a:t>Could evaluate			and</a:t>
            </a:r>
          </a:p>
          <a:p>
            <a:pPr lvl="1"/>
            <a:r>
              <a:rPr lang="en-US" dirty="0"/>
              <a:t>Then step in best direction</a:t>
            </a:r>
          </a:p>
          <a:p>
            <a:pPr lvl="2"/>
            <a:endParaRPr lang="en-US" dirty="0"/>
          </a:p>
          <a:p>
            <a:r>
              <a:rPr lang="en-US" dirty="0"/>
              <a:t>Or, evaluate derivative: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Tells which direction to step into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3429000"/>
            <a:ext cx="7010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81400" y="13716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66" y="3543476"/>
            <a:ext cx="317500" cy="215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685615" cy="362397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1400"/>
            <a:ext cx="356995" cy="216076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5754531" y="2632731"/>
            <a:ext cx="36669" cy="79626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3581400" y="2590800"/>
            <a:ext cx="2173131" cy="419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8400"/>
            <a:ext cx="788042" cy="34303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19" y="4004290"/>
            <a:ext cx="1762781" cy="437738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49700"/>
            <a:ext cx="1892300" cy="4699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34000"/>
            <a:ext cx="5174670" cy="68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198F8C-2C62-664E-9B5B-5A945BACA9F8}"/>
                  </a:ext>
                </a:extLst>
              </p14:cNvPr>
              <p14:cNvContentPartPr/>
              <p14:nvPr/>
            </p14:nvContentPartPr>
            <p14:xfrm>
              <a:off x="2487600" y="1536212"/>
              <a:ext cx="7911000" cy="1599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198F8C-2C62-664E-9B5B-5A945BACA9F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8600" y="1527212"/>
                <a:ext cx="7928640" cy="16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Optimization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6157" y="6519448"/>
            <a:ext cx="2178285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offconvex.org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010DDF-8BCE-184F-8DBE-8018B9FD73F1}"/>
                  </a:ext>
                </a:extLst>
              </p14:cNvPr>
              <p14:cNvContentPartPr/>
              <p14:nvPr/>
            </p14:nvContentPartPr>
            <p14:xfrm>
              <a:off x="5713560" y="296937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010DDF-8BCE-184F-8DBE-8018B9FD73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4920" y="29607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699A0B-CF8E-EC4A-A7A0-8D126D41D929}"/>
                  </a:ext>
                </a:extLst>
              </p14:cNvPr>
              <p14:cNvContentPartPr/>
              <p14:nvPr/>
            </p14:nvContentPartPr>
            <p14:xfrm>
              <a:off x="5876640" y="5944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699A0B-CF8E-EC4A-A7A0-8D126D41D9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7640" y="5858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3D7C487-76C7-9D4B-95D4-E720906C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275" t="9200" r="33660"/>
          <a:stretch/>
        </p:blipFill>
        <p:spPr>
          <a:xfrm>
            <a:off x="3124200" y="1369767"/>
            <a:ext cx="6209675" cy="51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64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1243</Words>
  <Application>Microsoft Macintosh PowerPoint</Application>
  <PresentationFormat>Widescreen</PresentationFormat>
  <Paragraphs>265</Paragraphs>
  <Slides>37</Slides>
  <Notes>2</Notes>
  <HiddenSlides>2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Courier</vt:lpstr>
      <vt:lpstr>Wingdings</vt:lpstr>
      <vt:lpstr>dan-berkeley-nlp-v1</vt:lpstr>
      <vt:lpstr>CS 188: Artificial Intelligence </vt:lpstr>
      <vt:lpstr>Reminder: Linear Classifiers</vt:lpstr>
      <vt:lpstr>How to get probabilistic decisions?</vt:lpstr>
      <vt:lpstr>Multiclass Logistic Regression</vt:lpstr>
      <vt:lpstr>Best w? </vt:lpstr>
      <vt:lpstr>This Lecture</vt:lpstr>
      <vt:lpstr>Hill Climbing</vt:lpstr>
      <vt:lpstr>1-D Optimization</vt:lpstr>
      <vt:lpstr>2-D Optimization</vt:lpstr>
      <vt:lpstr>Gradient Ascent</vt:lpstr>
      <vt:lpstr>Gradient Ascent</vt:lpstr>
      <vt:lpstr>What is the Steepest Direction?</vt:lpstr>
      <vt:lpstr>Gradient in n dimensions</vt:lpstr>
      <vt:lpstr>Optimization Procedure: Gradient Ascent</vt:lpstr>
      <vt:lpstr>Batch Gradient Ascent on the Log Likelihood Objective</vt:lpstr>
      <vt:lpstr>What will gradient ascent do?</vt:lpstr>
      <vt:lpstr>Stochastic Gradient Ascent on the Log Likelihood Objective</vt:lpstr>
      <vt:lpstr>Mini-Batch Gradient Ascent on the Log Likelihood Objective</vt:lpstr>
      <vt:lpstr>How about computing all the derivatives?</vt:lpstr>
      <vt:lpstr>Neural Networks</vt:lpstr>
      <vt:lpstr>Multi-class Logistic Regression</vt:lpstr>
      <vt:lpstr>Deep Neural Network = Also learn the features!</vt:lpstr>
      <vt:lpstr>Deep Neural Network = Also learn the features!</vt:lpstr>
      <vt:lpstr>Deep Neural Network = Also learn the features!</vt:lpstr>
      <vt:lpstr>Common Activation Functions</vt:lpstr>
      <vt:lpstr>Deep Neural Network: Also Learn the Features!</vt:lpstr>
      <vt:lpstr>Neural Networks Properties</vt:lpstr>
      <vt:lpstr>Universal Function Approximation Theorem*</vt:lpstr>
      <vt:lpstr>Universal Function Approximation Theorem*</vt:lpstr>
      <vt:lpstr>Fun Neural Net Demo Site</vt:lpstr>
      <vt:lpstr>How about computing all the derivatives?</vt:lpstr>
      <vt:lpstr>How about computing all the derivatives?</vt:lpstr>
      <vt:lpstr>Automatic Differentiation</vt:lpstr>
      <vt:lpstr>Summary of Key Ideas</vt:lpstr>
      <vt:lpstr>Next Time:  Backpropagation</vt:lpstr>
      <vt:lpstr>What’s still missing? – covariate shift</vt:lpstr>
      <vt:lpstr>What’s still missing? – covariate shift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cp:lastModifiedBy>Qi Hanwen</cp:lastModifiedBy>
  <cp:revision>20</cp:revision>
  <dcterms:modified xsi:type="dcterms:W3CDTF">2021-06-08T22:33:35Z</dcterms:modified>
</cp:coreProperties>
</file>